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8" r:id="rId4"/>
    <p:sldId id="270" r:id="rId5"/>
    <p:sldId id="271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085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51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594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6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626269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Multi-Agent Music Concert Recommender System (MCRS)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292322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 this presentation we are presenting: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489763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 Overview for MCRS .. (Recall).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33199" y="550295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MCRS Key Functionalities.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33199" y="610826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Implementation approach.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833199" y="671357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MCRS Agents syncing with running their code.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833199" y="7318891"/>
            <a:ext cx="7477601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9"/>
              </a:lnSpc>
              <a:buNone/>
            </a:pPr>
            <a:r>
              <a:rPr lang="en-US" sz="1400" dirty="0">
                <a:solidFill>
                  <a:srgbClr val="007EBD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SENG696|Team1|December 11, 2023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2037993" y="704612"/>
            <a:ext cx="6301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5. Recommender Agent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173224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Load concerts information from DB.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217646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Receives concert seeker input, including email, location preference, ticket price, and genre.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262068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User verification by communicating with the Admin Agent: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748915" y="3064907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If the seeker's email does not exist, prompts the to create a profile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748915" y="3509129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Else, proceed with seek concert service.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395335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Inserts the user's preferences into the preferences table.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439757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Finds a concert that matches seeker's preferences. 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484179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Or, respond with no upcoming matching concerts.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5447109"/>
            <a:ext cx="10554414" cy="207787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2037993" y="1008817"/>
            <a:ext cx="50977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6. Invitation Agent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203644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Once a concert recommendation is received, a "Find Friends" button becomes available.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248066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Clicking this button transmits the Concert Seeker's preferences to the Invitation Agent.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292488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The Invitation Agent then identifies potential friends with similar preferences and then updating the friends table accordingly.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885605"/>
            <a:ext cx="10554414" cy="333517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5093256" y="318432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7EBD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Thank you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979420" y="4211955"/>
            <a:ext cx="867156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7EBD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Questions and discussions</a:t>
            </a:r>
            <a:endParaRPr lang="en-US" sz="524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2037993" y="212657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Team Members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265289"/>
            <a:ext cx="5166122" cy="1307783"/>
          </a:xfrm>
          <a:prstGeom prst="roundRect">
            <a:avLst>
              <a:gd name="adj" fmla="val 7646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6" name="Text 3"/>
          <p:cNvSpPr/>
          <p:nvPr/>
        </p:nvSpPr>
        <p:spPr>
          <a:xfrm>
            <a:off x="2273975" y="3501271"/>
            <a:ext cx="29565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Khawla Naji Shnaikat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73975" y="3981688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3265289"/>
            <a:ext cx="5166122" cy="1307783"/>
          </a:xfrm>
          <a:prstGeom prst="roundRect">
            <a:avLst>
              <a:gd name="adj" fmla="val 7646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9" name="Text 6"/>
          <p:cNvSpPr/>
          <p:nvPr/>
        </p:nvSpPr>
        <p:spPr>
          <a:xfrm>
            <a:off x="7662267" y="350127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Jagrit Acharya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3981688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795242"/>
            <a:ext cx="5166122" cy="1307783"/>
          </a:xfrm>
          <a:prstGeom prst="roundRect">
            <a:avLst>
              <a:gd name="adj" fmla="val 7646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2" name="Text 9"/>
          <p:cNvSpPr/>
          <p:nvPr/>
        </p:nvSpPr>
        <p:spPr>
          <a:xfrm>
            <a:off x="2273975" y="5031224"/>
            <a:ext cx="3360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Raheel Afsharmazayejan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73975" y="5511641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5166122" cy="1307783"/>
          </a:xfrm>
          <a:prstGeom prst="roundRect">
            <a:avLst>
              <a:gd name="adj" fmla="val 7646"/>
            </a:avLst>
          </a:prstGeom>
          <a:solidFill>
            <a:srgbClr val="CCEEFF"/>
          </a:solidFill>
          <a:ln w="13811">
            <a:solidFill>
              <a:srgbClr val="99DDFF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5" name="Text 12"/>
          <p:cNvSpPr/>
          <p:nvPr/>
        </p:nvSpPr>
        <p:spPr>
          <a:xfrm>
            <a:off x="7662267" y="5031224"/>
            <a:ext cx="3032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Raha Moradi Shahmiri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62267" y="5511641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7" name="Text 4"/>
          <p:cNvSpPr/>
          <p:nvPr/>
        </p:nvSpPr>
        <p:spPr>
          <a:xfrm>
            <a:off x="2273975" y="3981688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662267" y="3981688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273975" y="5511641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662267" y="5511641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8038D74A-F876-0F03-2116-68F8AE59BB5D}"/>
              </a:ext>
            </a:extLst>
          </p:cNvPr>
          <p:cNvSpPr/>
          <p:nvPr/>
        </p:nvSpPr>
        <p:spPr>
          <a:xfrm>
            <a:off x="2315766" y="580073"/>
            <a:ext cx="9799320" cy="657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80"/>
              </a:lnSpc>
              <a:buNone/>
            </a:pPr>
            <a:r>
              <a:rPr lang="en-US" sz="414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Overview … Recall MCRS Architecture</a:t>
            </a:r>
            <a:endParaRPr lang="en-US" sz="4144" dirty="0"/>
          </a:p>
        </p:txBody>
      </p:sp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279998E4-1F72-5ECC-F0DB-71A3FAB663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5766" y="2127171"/>
            <a:ext cx="9998869" cy="552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823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7" name="Text 4"/>
          <p:cNvSpPr/>
          <p:nvPr/>
        </p:nvSpPr>
        <p:spPr>
          <a:xfrm>
            <a:off x="2273975" y="3981688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662267" y="3981688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273975" y="5511641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662267" y="5511641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7FDD0F00-736D-E2B2-DDC0-2C4F62823F3A}"/>
              </a:ext>
            </a:extLst>
          </p:cNvPr>
          <p:cNvSpPr/>
          <p:nvPr/>
        </p:nvSpPr>
        <p:spPr>
          <a:xfrm>
            <a:off x="1101291" y="924758"/>
            <a:ext cx="7940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Key Functionalities for MCRS</a:t>
            </a:r>
            <a:endParaRPr lang="en-US" sz="4374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32BAB0E-C41D-634F-89F1-A8952A738274}"/>
              </a:ext>
            </a:extLst>
          </p:cNvPr>
          <p:cNvSpPr/>
          <p:nvPr/>
        </p:nvSpPr>
        <p:spPr>
          <a:xfrm>
            <a:off x="2157412" y="236618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Profile creation for new users.</a:t>
            </a:r>
            <a:endParaRPr lang="en-US" sz="24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149216A-3951-ECB8-0418-5B38904107F6}"/>
              </a:ext>
            </a:extLst>
          </p:cNvPr>
          <p:cNvSpPr/>
          <p:nvPr/>
        </p:nvSpPr>
        <p:spPr>
          <a:xfrm>
            <a:off x="2157412" y="281041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Users' verification.</a:t>
            </a:r>
            <a:endParaRPr lang="en-US" sz="24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90BC3E55-F470-9C05-700C-ECD8BEC7EF58}"/>
              </a:ext>
            </a:extLst>
          </p:cNvPr>
          <p:cNvSpPr/>
          <p:nvPr/>
        </p:nvSpPr>
        <p:spPr>
          <a:xfrm>
            <a:off x="2157412" y="325463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Concerts recommendation.</a:t>
            </a:r>
            <a:endParaRPr lang="en-US" sz="2400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AB095B3F-79FA-D9E8-79FD-AB06404F0B88}"/>
              </a:ext>
            </a:extLst>
          </p:cNvPr>
          <p:cNvSpPr/>
          <p:nvPr/>
        </p:nvSpPr>
        <p:spPr>
          <a:xfrm>
            <a:off x="2157412" y="369885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Potential friends finding.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3478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6546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 sz="2800"/>
          </a:p>
        </p:txBody>
      </p:sp>
      <p:sp>
        <p:nvSpPr>
          <p:cNvPr id="7" name="Text 4"/>
          <p:cNvSpPr/>
          <p:nvPr/>
        </p:nvSpPr>
        <p:spPr>
          <a:xfrm>
            <a:off x="2273975" y="3981688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662267" y="3981688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273975" y="5511641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662267" y="5511641"/>
            <a:ext cx="46941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DBEB7E59-B3B6-22A8-14DB-8B3C7D87A14C}"/>
              </a:ext>
            </a:extLst>
          </p:cNvPr>
          <p:cNvSpPr/>
          <p:nvPr/>
        </p:nvSpPr>
        <p:spPr>
          <a:xfrm>
            <a:off x="331827" y="366236"/>
            <a:ext cx="7330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Implementation Approach </a:t>
            </a:r>
            <a:endParaRPr lang="en-US" sz="4374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94A63693-FDF0-B238-D73D-E4E56B8B9FAF}"/>
              </a:ext>
            </a:extLst>
          </p:cNvPr>
          <p:cNvSpPr/>
          <p:nvPr/>
        </p:nvSpPr>
        <p:spPr>
          <a:xfrm>
            <a:off x="720711" y="177575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A clear role for each agent.</a:t>
            </a:r>
            <a:endParaRPr lang="en-US" sz="2800" dirty="0"/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12C8EE7F-6864-AF75-65CE-155BB0DBF02C}"/>
              </a:ext>
            </a:extLst>
          </p:cNvPr>
          <p:cNvSpPr/>
          <p:nvPr/>
        </p:nvSpPr>
        <p:spPr>
          <a:xfrm>
            <a:off x="720711" y="221997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Agents Interaction.</a:t>
            </a:r>
            <a:endParaRPr lang="en-US" sz="2800" dirty="0"/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B701B31D-DFC9-8C7B-B791-926801A2E57D}"/>
              </a:ext>
            </a:extLst>
          </p:cNvPr>
          <p:cNvSpPr/>
          <p:nvPr/>
        </p:nvSpPr>
        <p:spPr>
          <a:xfrm>
            <a:off x="720711" y="266420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Various Implementing  techniques when:</a:t>
            </a:r>
            <a:endParaRPr lang="en-US" sz="2800" dirty="0"/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9EC30CD2-9A24-EE62-5464-49B91376D247}"/>
              </a:ext>
            </a:extLst>
          </p:cNvPr>
          <p:cNvSpPr/>
          <p:nvPr/>
        </p:nvSpPr>
        <p:spPr>
          <a:xfrm>
            <a:off x="1076232" y="3108424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ct val="1500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 Inserting data: using arguments and GUIs.</a:t>
            </a:r>
            <a:endParaRPr lang="en-US" sz="2800" dirty="0"/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8F42C32A-BAAB-F734-DC43-766766DE63B1}"/>
              </a:ext>
            </a:extLst>
          </p:cNvPr>
          <p:cNvSpPr/>
          <p:nvPr/>
        </p:nvSpPr>
        <p:spPr>
          <a:xfrm>
            <a:off x="1076232" y="3552646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ct val="1500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Debugging and handling errors: via GUI messages or through the console.</a:t>
            </a:r>
            <a:endParaRPr lang="en-US" sz="280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7BF52184-06ED-71BF-0D90-9C67352F2B85}"/>
              </a:ext>
            </a:extLst>
          </p:cNvPr>
          <p:cNvSpPr/>
          <p:nvPr/>
        </p:nvSpPr>
        <p:spPr>
          <a:xfrm>
            <a:off x="1076232" y="3996868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ct val="1500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Showing results: GUI and Console.</a:t>
            </a:r>
            <a:endParaRPr lang="en-US" sz="280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9309F0CC-F1CD-0341-2D2D-8AAA49D0F0DA}"/>
              </a:ext>
            </a:extLst>
          </p:cNvPr>
          <p:cNvSpPr/>
          <p:nvPr/>
        </p:nvSpPr>
        <p:spPr>
          <a:xfrm>
            <a:off x="720711" y="444109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800" dirty="0">
                <a:solidFill>
                  <a:srgbClr val="000000"/>
                </a:solidFill>
                <a:ea typeface="Eudoxus Sans" pitchFamily="34" charset="-122"/>
                <a:cs typeface="Eudoxus Sans" pitchFamily="34" charset="-120"/>
              </a:rPr>
              <a:t>Maintaining up-to-date DB</a:t>
            </a:r>
            <a:r>
              <a:rPr lang="en-US" sz="2800" dirty="0">
                <a:ea typeface="Eudoxus Sans" pitchFamily="34" charset="-122"/>
                <a:cs typeface="Eudoxus Sans" pitchFamily="34" charset="-120"/>
              </a:rPr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32974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458"/>
          </a:xfrm>
          <a:prstGeom prst="rect">
            <a:avLst/>
          </a:prstGeom>
          <a:solidFill>
            <a:srgbClr val="FFFFFF">
              <a:alpha val="75000"/>
            </a:srgbClr>
          </a:solidFill>
          <a:ln w="11906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2759273" y="527447"/>
            <a:ext cx="4603790" cy="7192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64"/>
              </a:lnSpc>
              <a:buNone/>
            </a:pPr>
            <a:r>
              <a:rPr lang="en-US" sz="4531" b="1" dirty="0">
                <a:solidFill>
                  <a:srgbClr val="007EBD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MCRS Agents:</a:t>
            </a:r>
            <a:endParaRPr lang="en-US" sz="4531" dirty="0"/>
          </a:p>
        </p:txBody>
      </p:sp>
      <p:sp>
        <p:nvSpPr>
          <p:cNvPr id="5" name="Text 2"/>
          <p:cNvSpPr/>
          <p:nvPr/>
        </p:nvSpPr>
        <p:spPr>
          <a:xfrm>
            <a:off x="2759273" y="1534358"/>
            <a:ext cx="3836432" cy="5994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20"/>
              </a:lnSpc>
              <a:buNone/>
            </a:pPr>
            <a:r>
              <a:rPr lang="en-US" sz="377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1. Admin Agent </a:t>
            </a:r>
            <a:endParaRPr lang="en-US" sz="3776" dirty="0"/>
          </a:p>
        </p:txBody>
      </p:sp>
      <p:sp>
        <p:nvSpPr>
          <p:cNvPr id="6" name="Text 3"/>
          <p:cNvSpPr/>
          <p:nvPr/>
        </p:nvSpPr>
        <p:spPr>
          <a:xfrm>
            <a:off x="3066098" y="2421493"/>
            <a:ext cx="8804910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17"/>
              </a:lnSpc>
              <a:buSzPct val="100000"/>
              <a:buChar char="•"/>
            </a:pPr>
            <a:r>
              <a:rPr lang="en-US" sz="151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Has a GUI.</a:t>
            </a:r>
            <a:endParaRPr lang="en-US" sz="1510" dirty="0"/>
          </a:p>
        </p:txBody>
      </p:sp>
      <p:sp>
        <p:nvSpPr>
          <p:cNvPr id="7" name="Text 4"/>
          <p:cNvSpPr/>
          <p:nvPr/>
        </p:nvSpPr>
        <p:spPr>
          <a:xfrm>
            <a:off x="3066098" y="2804993"/>
            <a:ext cx="8804910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17"/>
              </a:lnSpc>
              <a:buSzPct val="100000"/>
              <a:buChar char="•"/>
            </a:pPr>
            <a:r>
              <a:rPr lang="en-US" sz="151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Manage user-related operations.</a:t>
            </a:r>
            <a:endParaRPr lang="en-US" sz="1510" dirty="0"/>
          </a:p>
        </p:txBody>
      </p:sp>
      <p:sp>
        <p:nvSpPr>
          <p:cNvPr id="8" name="Text 5"/>
          <p:cNvSpPr/>
          <p:nvPr/>
        </p:nvSpPr>
        <p:spPr>
          <a:xfrm>
            <a:off x="3373041" y="3188494"/>
            <a:ext cx="8497967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417"/>
              </a:lnSpc>
              <a:buSzPct val="100000"/>
              <a:buChar char="•"/>
            </a:pPr>
            <a:r>
              <a:rPr lang="en-US" sz="151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Profile creation: user registration and insertion the user personal info into users table, </a:t>
            </a:r>
            <a:endParaRPr lang="en-US" sz="1510" dirty="0"/>
          </a:p>
        </p:txBody>
      </p:sp>
      <p:sp>
        <p:nvSpPr>
          <p:cNvPr id="9" name="Text 6"/>
          <p:cNvSpPr/>
          <p:nvPr/>
        </p:nvSpPr>
        <p:spPr>
          <a:xfrm>
            <a:off x="3373041" y="3571994"/>
            <a:ext cx="8497967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417"/>
              </a:lnSpc>
              <a:buSzPct val="100000"/>
              <a:buChar char="•"/>
            </a:pPr>
            <a:r>
              <a:rPr lang="en-US" sz="151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Data validation to address any errors in the provided data fields. </a:t>
            </a:r>
            <a:endParaRPr lang="en-US" sz="1510" dirty="0"/>
          </a:p>
        </p:txBody>
      </p:sp>
      <p:sp>
        <p:nvSpPr>
          <p:cNvPr id="10" name="Text 7"/>
          <p:cNvSpPr/>
          <p:nvPr/>
        </p:nvSpPr>
        <p:spPr>
          <a:xfrm>
            <a:off x="3373041" y="3955494"/>
            <a:ext cx="8497967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417"/>
              </a:lnSpc>
              <a:buSzPct val="100000"/>
              <a:buChar char="•"/>
            </a:pPr>
            <a:r>
              <a:rPr lang="en-US" sz="151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Users verification: if a registered user is new or existing within the system.</a:t>
            </a:r>
            <a:endParaRPr lang="en-US" sz="151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6883" y="4478060"/>
            <a:ext cx="5456396" cy="322695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2037993" y="123634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2. Venue Agent 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26397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This agent acts as a service provider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286928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Receives arguments which represent Concert's information: location, ticket price, and genre.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347460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Provides error handling when inserting wrong number of arguments.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4079915"/>
            <a:ext cx="10554414" cy="29132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2037993" y="2033588"/>
            <a:ext cx="6210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3. Data Manager Agent 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06121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Receives concert's information from the Venue agent (provider).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366653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Updates mcrs-db, particularly, concerts table.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4271843"/>
            <a:ext cx="10554414" cy="19240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FFFFFF">
              <a:alpha val="75000"/>
            </a:srgbClr>
          </a:solidFill>
          <a:ln w="11906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2770227" y="526256"/>
            <a:ext cx="9089946" cy="11958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709"/>
              </a:lnSpc>
              <a:buNone/>
            </a:pPr>
            <a:r>
              <a:rPr lang="en-US" sz="376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4. Concert Seeker Agent (User GUI Representation)</a:t>
            </a:r>
            <a:endParaRPr lang="en-US" sz="3767" dirty="0"/>
          </a:p>
        </p:txBody>
      </p:sp>
      <p:sp>
        <p:nvSpPr>
          <p:cNvPr id="5" name="Text 2"/>
          <p:cNvSpPr/>
          <p:nvPr/>
        </p:nvSpPr>
        <p:spPr>
          <a:xfrm>
            <a:off x="3076218" y="2009061"/>
            <a:ext cx="8783955" cy="306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11"/>
              </a:lnSpc>
              <a:buSzPct val="100000"/>
              <a:buChar char="•"/>
            </a:pPr>
            <a:r>
              <a:rPr lang="en-US" sz="150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Has a GUI.</a:t>
            </a:r>
            <a:endParaRPr lang="en-US" sz="1507" dirty="0"/>
          </a:p>
        </p:txBody>
      </p:sp>
      <p:sp>
        <p:nvSpPr>
          <p:cNvPr id="6" name="Text 3"/>
          <p:cNvSpPr/>
          <p:nvPr/>
        </p:nvSpPr>
        <p:spPr>
          <a:xfrm>
            <a:off x="3076218" y="2391608"/>
            <a:ext cx="8783955" cy="306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11"/>
              </a:lnSpc>
              <a:buSzPct val="100000"/>
              <a:buChar char="•"/>
            </a:pPr>
            <a:r>
              <a:rPr lang="en-US" sz="150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Allow the concert seeker to provide: Email, concert preferences: location, ticket price. and genre.</a:t>
            </a:r>
            <a:endParaRPr lang="en-US" sz="1507" dirty="0"/>
          </a:p>
        </p:txBody>
      </p:sp>
      <p:sp>
        <p:nvSpPr>
          <p:cNvPr id="7" name="Text 4"/>
          <p:cNvSpPr/>
          <p:nvPr/>
        </p:nvSpPr>
        <p:spPr>
          <a:xfrm>
            <a:off x="3076218" y="2774156"/>
            <a:ext cx="8783955" cy="306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11"/>
              </a:lnSpc>
              <a:buSzPct val="100000"/>
              <a:buChar char="•"/>
            </a:pPr>
            <a:r>
              <a:rPr lang="en-US" sz="150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Sending concert seeking request according to the inserted preferences.</a:t>
            </a:r>
            <a:endParaRPr lang="en-US" sz="1507" dirty="0"/>
          </a:p>
        </p:txBody>
      </p:sp>
      <p:sp>
        <p:nvSpPr>
          <p:cNvPr id="8" name="Text 5"/>
          <p:cNvSpPr/>
          <p:nvPr/>
        </p:nvSpPr>
        <p:spPr>
          <a:xfrm>
            <a:off x="3076218" y="3156704"/>
            <a:ext cx="8783955" cy="306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11"/>
              </a:lnSpc>
              <a:buSzPct val="100000"/>
              <a:buChar char="•"/>
            </a:pPr>
            <a:r>
              <a:rPr lang="en-US" sz="150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Will enable the "Find friends" button, if a concert recommendation was received.</a:t>
            </a:r>
            <a:endParaRPr lang="en-US" sz="1507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2740" y="3678079"/>
            <a:ext cx="6984921" cy="40272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466</Words>
  <Application>Microsoft Office PowerPoint</Application>
  <PresentationFormat>Custom</PresentationFormat>
  <Paragraphs>72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Eudoxus Sans</vt:lpstr>
      <vt:lpstr>p22-mackinac-pro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RAHEEL AFSHARMAZAYEJANI</cp:lastModifiedBy>
  <cp:revision>6</cp:revision>
  <dcterms:created xsi:type="dcterms:W3CDTF">2023-12-08T23:33:26Z</dcterms:created>
  <dcterms:modified xsi:type="dcterms:W3CDTF">2023-12-09T01:31:40Z</dcterms:modified>
</cp:coreProperties>
</file>